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2"/>
  </p:sldMasterIdLst>
  <p:notesMasterIdLst>
    <p:notesMasterId r:id="rId23"/>
  </p:notesMasterIdLst>
  <p:handoutMasterIdLst>
    <p:handoutMasterId r:id="rId24"/>
  </p:handoutMasterIdLst>
  <p:sldIdLst>
    <p:sldId id="257" r:id="rId3"/>
    <p:sldId id="261" r:id="rId4"/>
    <p:sldId id="270" r:id="rId5"/>
    <p:sldId id="271" r:id="rId6"/>
    <p:sldId id="273" r:id="rId7"/>
    <p:sldId id="274" r:id="rId8"/>
    <p:sldId id="272" r:id="rId9"/>
    <p:sldId id="283" r:id="rId10"/>
    <p:sldId id="286" r:id="rId11"/>
    <p:sldId id="287" r:id="rId12"/>
    <p:sldId id="284" r:id="rId13"/>
    <p:sldId id="282" r:id="rId14"/>
    <p:sldId id="259" r:id="rId15"/>
    <p:sldId id="281" r:id="rId16"/>
    <p:sldId id="276" r:id="rId17"/>
    <p:sldId id="277" r:id="rId18"/>
    <p:sldId id="278" r:id="rId19"/>
    <p:sldId id="279" r:id="rId20"/>
    <p:sldId id="280" r:id="rId21"/>
    <p:sldId id="285" r:id="rId22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82424" autoAdjust="0"/>
  </p:normalViewPr>
  <p:slideViewPr>
    <p:cSldViewPr snapToGrid="0">
      <p:cViewPr>
        <p:scale>
          <a:sx n="81" d="100"/>
          <a:sy n="81" d="100"/>
        </p:scale>
        <p:origin x="-94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notesViewPr>
    <p:cSldViewPr snapToGrid="0">
      <p:cViewPr varScale="1">
        <p:scale>
          <a:sx n="81" d="100"/>
          <a:sy n="81" d="100"/>
        </p:scale>
        <p:origin x="12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22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606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65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18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638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19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061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87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33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23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029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51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45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82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60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85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rtão de Nome da Co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3276600"/>
          </a:xfrm>
        </p:spPr>
        <p:txBody>
          <a:bodyPr/>
          <a:lstStyle>
            <a:lvl1pPr>
              <a:defRPr sz="4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81101" y="4953001"/>
            <a:ext cx="5999486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rgbClr val="F47F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64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22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63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1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44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1809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0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 descr="B:\patroas\TAG.png"/>
          <p:cNvPicPr/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703" y="-1"/>
            <a:ext cx="431006" cy="11594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24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://www.youtube.com/v/Y938LAWyu64&amp;feature=youtube_gdata_player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dirty="0" smtClean="0"/>
              <a:t>Patroas</a:t>
            </a:r>
            <a:endParaRPr lang="pt-BR" dirty="0"/>
          </a:p>
        </p:txBody>
      </p:sp>
      <p:sp>
        <p:nvSpPr>
          <p:cNvPr id="5" name="Retângulo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 da etapa 1</a:t>
            </a:r>
          </a:p>
          <a:p>
            <a:r>
              <a:rPr lang="pt-BR" dirty="0" smtClean="0"/>
              <a:t>pesquisa de mercado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236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PATROA VS. DOMÉSTICA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48352" y="2750441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SURGEM AQUELES QUE RESOLVEM AMPARAR OS EMPREGADORES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9893" y="439616"/>
            <a:ext cx="5658364" cy="3124200"/>
          </a:xfrm>
        </p:spPr>
        <p:txBody>
          <a:bodyPr/>
          <a:lstStyle/>
          <a:p>
            <a:r>
              <a:rPr lang="pt-BR" sz="4400" dirty="0" smtClean="0"/>
              <a:t>UM OCEANO DE POSSIBILIDADES</a:t>
            </a:r>
            <a:br>
              <a:rPr lang="pt-BR" sz="4400" dirty="0" smtClean="0"/>
            </a:br>
            <a:r>
              <a:rPr lang="pt-BR" sz="4400" dirty="0" smtClean="0"/>
              <a:t>PARA OS EMPREGADORES</a:t>
            </a:r>
            <a:endParaRPr lang="pt-BR" sz="4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97" y="2912748"/>
            <a:ext cx="4921079" cy="38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3" y="1322174"/>
            <a:ext cx="7357742" cy="44674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Consultores e empresas: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Contador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Advogados</a:t>
            </a:r>
          </a:p>
          <a:p>
            <a:pPr marL="0" indent="0">
              <a:buNone/>
            </a:pPr>
            <a:r>
              <a:rPr lang="pt-BR" dirty="0"/>
              <a:t>	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Softwares </a:t>
            </a:r>
          </a:p>
          <a:p>
            <a:pPr marL="400050" lvl="1" indent="0">
              <a:buNone/>
            </a:pPr>
            <a:r>
              <a:rPr lang="pt-BR" dirty="0" smtClean="0"/>
              <a:t>Trabalho </a:t>
            </a:r>
            <a:r>
              <a:rPr lang="pt-BR" dirty="0"/>
              <a:t>Doméstico do Ministério do </a:t>
            </a:r>
            <a:r>
              <a:rPr lang="pt-BR" dirty="0" smtClean="0"/>
              <a:t>Trabalho</a:t>
            </a:r>
          </a:p>
          <a:p>
            <a:pPr marL="685800" lvl="1"/>
            <a:r>
              <a:rPr lang="pt-BR" dirty="0" smtClean="0"/>
              <a:t>	Programa </a:t>
            </a:r>
            <a:r>
              <a:rPr lang="pt-BR" dirty="0" err="1" smtClean="0"/>
              <a:t>offline</a:t>
            </a:r>
            <a:r>
              <a:rPr lang="pt-BR" dirty="0"/>
              <a:t>	</a:t>
            </a:r>
            <a:endParaRPr lang="pt-BR" dirty="0" smtClean="0"/>
          </a:p>
          <a:p>
            <a:pPr marL="400050" lvl="1" indent="0">
              <a:buNone/>
            </a:pPr>
            <a:r>
              <a:rPr lang="pt-BR" dirty="0" smtClean="0"/>
              <a:t>Planilha </a:t>
            </a:r>
            <a:r>
              <a:rPr lang="pt-BR" dirty="0"/>
              <a:t>Domésticas </a:t>
            </a:r>
            <a:endParaRPr lang="pt-BR" dirty="0" smtClean="0"/>
          </a:p>
          <a:p>
            <a:pPr marL="685800" lvl="1"/>
            <a:r>
              <a:rPr lang="pt-BR" dirty="0" smtClean="0"/>
              <a:t>Necessário </a:t>
            </a:r>
            <a:r>
              <a:rPr lang="pt-BR" dirty="0" err="1" smtClean="0"/>
              <a:t>Excell</a:t>
            </a:r>
            <a:endParaRPr lang="pt-BR" dirty="0" smtClean="0"/>
          </a:p>
          <a:p>
            <a:pPr marL="400050" lvl="1" indent="0">
              <a:buNone/>
            </a:pPr>
            <a:r>
              <a:rPr lang="pt-BR" dirty="0" smtClean="0"/>
              <a:t>Empregado Doméstico</a:t>
            </a:r>
          </a:p>
          <a:p>
            <a:pPr marL="685800" lvl="1"/>
            <a:r>
              <a:rPr lang="pt-BR" dirty="0" smtClean="0"/>
              <a:t>Programa </a:t>
            </a:r>
            <a:r>
              <a:rPr lang="pt-BR" dirty="0" err="1" smtClean="0"/>
              <a:t>Offiline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3" y="1322174"/>
            <a:ext cx="7357742" cy="44674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err="1"/>
              <a:t>SuperDoméstica</a:t>
            </a:r>
            <a:r>
              <a:rPr lang="pt-BR" dirty="0"/>
              <a:t>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	Visa </a:t>
            </a:r>
            <a:r>
              <a:rPr lang="pt-BR" dirty="0"/>
              <a:t>facilitar a vida do empregador </a:t>
            </a:r>
            <a:r>
              <a:rPr lang="pt-BR" dirty="0" smtClean="0"/>
              <a:t>doméstico</a:t>
            </a:r>
          </a:p>
          <a:p>
            <a:pPr lvl="2"/>
            <a:r>
              <a:rPr lang="pt-BR" dirty="0"/>
              <a:t>A possibilidade de evita possíveis ações trabalhistas; </a:t>
            </a:r>
          </a:p>
          <a:p>
            <a:pPr lvl="2"/>
            <a:r>
              <a:rPr lang="pt-BR" dirty="0"/>
              <a:t>Recebimento de orientações para todos os procedimentos; </a:t>
            </a:r>
          </a:p>
          <a:p>
            <a:pPr lvl="2"/>
            <a:r>
              <a:rPr lang="pt-BR" dirty="0"/>
              <a:t>Todos os cálculos são realizados pelo sistema; </a:t>
            </a:r>
          </a:p>
          <a:p>
            <a:pPr lvl="2"/>
            <a:r>
              <a:rPr lang="pt-BR" dirty="0"/>
              <a:t>Recebimento para o assinante de os holerites (contracheques) e guias mensalmente por e-mail; </a:t>
            </a:r>
          </a:p>
          <a:p>
            <a:pPr lvl="2"/>
            <a:r>
              <a:rPr lang="pt-BR" dirty="0"/>
              <a:t>Alertas para datas de pagamento e o suporte da nossa equipe especializada em Recursos Humanos e leis trabalhistas</a:t>
            </a:r>
            <a:r>
              <a:rPr lang="pt-BR" dirty="0" smtClean="0"/>
              <a:t>.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Mensal </a:t>
            </a:r>
            <a:r>
              <a:rPr lang="pt-BR" dirty="0"/>
              <a:t>de R$ </a:t>
            </a:r>
            <a:r>
              <a:rPr lang="pt-BR" dirty="0" smtClean="0"/>
              <a:t>18,90</a:t>
            </a:r>
          </a:p>
          <a:p>
            <a:pPr lvl="1"/>
            <a:r>
              <a:rPr lang="pt-BR" dirty="0" smtClean="0"/>
              <a:t>Semestral </a:t>
            </a:r>
            <a:r>
              <a:rPr lang="pt-BR" dirty="0"/>
              <a:t>de R$ 103,95 </a:t>
            </a:r>
            <a:endParaRPr lang="pt-BR" dirty="0" smtClean="0"/>
          </a:p>
          <a:p>
            <a:pPr lvl="1"/>
            <a:r>
              <a:rPr lang="pt-BR" dirty="0" smtClean="0"/>
              <a:t>Anual </a:t>
            </a:r>
            <a:r>
              <a:rPr lang="pt-BR" dirty="0"/>
              <a:t>de R$ 189,00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4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0" y="1322388"/>
            <a:ext cx="7049781" cy="4671060"/>
          </a:xfrm>
        </p:spPr>
      </p:pic>
    </p:spTree>
    <p:extLst>
      <p:ext uri="{BB962C8B-B14F-4D97-AF65-F5344CB8AC3E}">
        <p14:creationId xmlns:p14="http://schemas.microsoft.com/office/powerpoint/2010/main" val="25222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3" y="1322174"/>
            <a:ext cx="7357742" cy="4467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dirty="0" err="1"/>
              <a:t>Pagga</a:t>
            </a:r>
            <a:r>
              <a:rPr lang="pt-BR" dirty="0"/>
              <a:t> Domésticos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	Plataforma </a:t>
            </a:r>
            <a:r>
              <a:rPr lang="pt-BR" dirty="0"/>
              <a:t>online que promete ser inovadora e completa para o gerenciamento</a:t>
            </a:r>
            <a:endParaRPr lang="pt-BR" dirty="0" smtClean="0"/>
          </a:p>
          <a:p>
            <a:pPr lvl="2"/>
            <a:r>
              <a:rPr lang="pt-BR" dirty="0"/>
              <a:t>Contanto com a folha de pagamento automatizada, livre de erros e com aplicação integral da legislação; </a:t>
            </a:r>
          </a:p>
          <a:p>
            <a:pPr lvl="2"/>
            <a:r>
              <a:rPr lang="pt-BR" dirty="0"/>
              <a:t>Contrato de trabalho e anotações para a carteira gerados automaticamente e de forma a evitar riscos trabalhistas; folha de ponto inteligente para controle da jornada e cálculo de horas extras; descontos, férias e rescisões processados facilmente; </a:t>
            </a:r>
          </a:p>
          <a:p>
            <a:pPr lvl="2"/>
            <a:r>
              <a:rPr lang="pt-BR" dirty="0"/>
              <a:t>Um único pagamento e salário, encargos e benefícios são recolhidos automaticamente e sem atrasos. Depois, é só consultar os comprovantes autenticados.</a:t>
            </a:r>
          </a:p>
          <a:p>
            <a:pPr lvl="2"/>
            <a:r>
              <a:rPr lang="pt-BR" dirty="0"/>
              <a:t>E se o empregado não tiver conta em banco, recebe o salário em cartão para saque e compras. Você não precisará mais sacar o salário no banco.</a:t>
            </a:r>
          </a:p>
          <a:p>
            <a:pPr lvl="2"/>
            <a:r>
              <a:rPr lang="pt-BR" dirty="0"/>
              <a:t>Emissão descomplicada de certificação digital para adesão e automação do FGTS.</a:t>
            </a:r>
          </a:p>
          <a:p>
            <a:pPr lvl="2"/>
            <a:r>
              <a:rPr lang="pt-BR" dirty="0"/>
              <a:t>Suporte integral e permanente dos consultores </a:t>
            </a:r>
            <a:r>
              <a:rPr lang="pt-BR" dirty="0" err="1"/>
              <a:t>Pagga</a:t>
            </a:r>
            <a:r>
              <a:rPr lang="pt-BR" dirty="0"/>
              <a:t>.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Pagamento de 6% sobre o somatório do salários, encargos e benefícios;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5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29" y="1322388"/>
            <a:ext cx="6742144" cy="4467225"/>
          </a:xfrm>
        </p:spPr>
      </p:pic>
    </p:spTree>
    <p:extLst>
      <p:ext uri="{BB962C8B-B14F-4D97-AF65-F5344CB8AC3E}">
        <p14:creationId xmlns:p14="http://schemas.microsoft.com/office/powerpoint/2010/main" val="32712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3" y="1322174"/>
            <a:ext cx="7357742" cy="44674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Doméstica Legal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	Plataforma </a:t>
            </a:r>
            <a:r>
              <a:rPr lang="pt-BR" dirty="0"/>
              <a:t>de serviços de Departamento Pessoal e Consultoria </a:t>
            </a:r>
            <a:r>
              <a:rPr lang="pt-BR" dirty="0" smtClean="0"/>
              <a:t>Jurídica</a:t>
            </a:r>
          </a:p>
          <a:p>
            <a:pPr lvl="2"/>
            <a:r>
              <a:rPr lang="pt-BR" dirty="0"/>
              <a:t>Um exclusivo sistema de Departamento Pessoal para administrar as rotinas trabalhistas do empregado doméstico;</a:t>
            </a:r>
          </a:p>
          <a:p>
            <a:pPr lvl="2"/>
            <a:r>
              <a:rPr lang="pt-BR" dirty="0"/>
              <a:t>Acesso total ao sistema onde o próprio assinante pode calcular e emitir as rotinas trabalhistas do empregado doméstico;</a:t>
            </a:r>
          </a:p>
          <a:p>
            <a:pPr lvl="2"/>
            <a:r>
              <a:rPr lang="pt-BR" dirty="0"/>
              <a:t>Orientação jurídica por telefone e e-mail;</a:t>
            </a:r>
          </a:p>
          <a:p>
            <a:pPr lvl="2"/>
            <a:r>
              <a:rPr lang="pt-BR" dirty="0"/>
              <a:t>Anotação na Carteira de Trabalho;</a:t>
            </a:r>
          </a:p>
          <a:p>
            <a:pPr lvl="2"/>
            <a:r>
              <a:rPr lang="pt-BR" dirty="0"/>
              <a:t>Suporte auxiliar</a:t>
            </a:r>
          </a:p>
          <a:p>
            <a:pPr lvl="2"/>
            <a:endParaRPr lang="pt-BR" dirty="0" smtClean="0"/>
          </a:p>
          <a:p>
            <a:pPr lvl="1"/>
            <a:r>
              <a:rPr lang="pt-BR" dirty="0"/>
              <a:t>Plano de Diarista a partir de R$ </a:t>
            </a:r>
            <a:r>
              <a:rPr lang="pt-BR" dirty="0" smtClean="0"/>
              <a:t>1,90;</a:t>
            </a:r>
          </a:p>
          <a:p>
            <a:pPr lvl="1"/>
            <a:r>
              <a:rPr lang="pt-BR" dirty="0"/>
              <a:t>Departamento Pessoal Online a partir de R$ </a:t>
            </a:r>
            <a:r>
              <a:rPr lang="pt-BR" dirty="0" smtClean="0"/>
              <a:t>9,00;</a:t>
            </a:r>
          </a:p>
          <a:p>
            <a:pPr lvl="1"/>
            <a:r>
              <a:rPr lang="pt-BR" dirty="0"/>
              <a:t>Departamento Pessoal por Correio a partir de R$ </a:t>
            </a:r>
            <a:r>
              <a:rPr lang="pt-BR" dirty="0" smtClean="0"/>
              <a:t>24,00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53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29" y="1322388"/>
            <a:ext cx="6742144" cy="4467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9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A origem do emprego domestico: </a:t>
            </a:r>
          </a:p>
          <a:p>
            <a:pPr marL="0" indent="0">
              <a:buNone/>
            </a:pPr>
            <a:endParaRPr lang="pt-BR" dirty="0" smtClean="0"/>
          </a:p>
          <a:p>
            <a:pPr marL="457200" lvl="1" indent="0">
              <a:buNone/>
            </a:pPr>
            <a:r>
              <a:rPr lang="pt-BR" dirty="0" smtClean="0"/>
              <a:t>Escravidão</a:t>
            </a:r>
          </a:p>
          <a:p>
            <a:pPr marL="0" indent="0">
              <a:buNone/>
            </a:pPr>
            <a:endParaRPr lang="pt-BR" dirty="0" smtClean="0"/>
          </a:p>
          <a:p>
            <a:pPr marL="914400" lvl="2" indent="0">
              <a:buNone/>
            </a:pPr>
            <a:r>
              <a:rPr lang="pt-BR" dirty="0" smtClean="0"/>
              <a:t>Divisão da força de obra</a:t>
            </a:r>
          </a:p>
          <a:p>
            <a:pPr marL="914400" lvl="2" indent="0">
              <a:buNone/>
            </a:pPr>
            <a:endParaRPr lang="pt-BR" dirty="0" smtClean="0"/>
          </a:p>
          <a:p>
            <a:pPr marL="1371600" lvl="3" indent="0">
              <a:buNone/>
            </a:pPr>
            <a:r>
              <a:rPr lang="pt-BR" dirty="0" smtClean="0"/>
              <a:t>Trabalho Doméstico </a:t>
            </a:r>
          </a:p>
          <a:p>
            <a:pPr marL="1371600" lvl="3" indent="0">
              <a:buNone/>
            </a:pPr>
            <a:endParaRPr lang="pt-BR" dirty="0" smtClean="0"/>
          </a:p>
          <a:p>
            <a:pPr marL="1371600" lvl="3" indent="0">
              <a:buNone/>
            </a:pPr>
            <a:r>
              <a:rPr lang="pt-BR" dirty="0" smtClean="0"/>
              <a:t>Trabalho no Campo</a:t>
            </a:r>
          </a:p>
          <a:p>
            <a:pPr lvl="1"/>
            <a:endParaRPr lang="pt-BR" dirty="0" smtClean="0"/>
          </a:p>
          <a:p>
            <a:pPr lvl="2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12" y="1724953"/>
            <a:ext cx="3432257" cy="33042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583" y="2855949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FALTA UM CONCORRENTE NO 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73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Historicamente a forma como o empregado domestico é tratado no Brasil é vista como um membro da família não gerando lucro para o seu empregador.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As Leis do </a:t>
            </a:r>
            <a:r>
              <a:rPr lang="pt-BR" dirty="0" smtClean="0"/>
              <a:t>Setor</a:t>
            </a:r>
          </a:p>
          <a:p>
            <a:pPr marL="0" indent="0">
              <a:buNone/>
            </a:pPr>
            <a:r>
              <a:rPr lang="pt-BR" dirty="0" smtClean="0"/>
              <a:t>	Se </a:t>
            </a:r>
            <a:r>
              <a:rPr lang="pt-BR" dirty="0"/>
              <a:t>norteavam no fato de empregados domésticos não possuírem o mesmo direito dos demais </a:t>
            </a:r>
            <a:r>
              <a:rPr lang="pt-BR" dirty="0" smtClean="0"/>
              <a:t>trabalhadores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73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1600" dirty="0" smtClean="0"/>
              <a:t>Lei 3.078/1941 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smtClean="0"/>
              <a:t>Limita o alcance da CLT aos empregados domésticos e trabalhadores do campo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1600" dirty="0" smtClean="0"/>
              <a:t>Lei 5.859/1972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smtClean="0"/>
              <a:t>Estabelece 3 direitos novos a categoria:  Férias ;  Anotação na CTPS; Inscrição na Previdência Social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1600" dirty="0" smtClean="0"/>
              <a:t> Constituição de 1988</a:t>
            </a:r>
          </a:p>
          <a:p>
            <a:pPr marL="0" indent="0">
              <a:buNone/>
            </a:pPr>
            <a:r>
              <a:rPr lang="pt-BR" sz="1600" dirty="0" smtClean="0"/>
              <a:t>	Dos 34 direitos aos trabalhadores aos domésticos restaram apenas 9: 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1600" dirty="0" smtClean="0"/>
              <a:t>Lei nº 11.324/2006</a:t>
            </a:r>
          </a:p>
          <a:p>
            <a:pPr marL="0" indent="0">
              <a:buNone/>
            </a:pPr>
            <a:r>
              <a:rPr lang="pt-BR" sz="1600" dirty="0" smtClean="0"/>
              <a:t>	Promoveu a extensão dos direitos</a:t>
            </a:r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lvl="2"/>
            <a:endParaRPr lang="pt-BR" sz="7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580293" y="926123"/>
            <a:ext cx="418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AS LEIS QUE REGEM ESTA PROFISSÃO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>
          <a:xfrm>
            <a:off x="88930" y="429187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DEFINIR DADOS RELEVANTES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O cenário</a:t>
            </a:r>
          </a:p>
          <a:p>
            <a:pPr marL="0" indent="0">
              <a:buNone/>
            </a:pPr>
            <a:r>
              <a:rPr lang="pt-BR" sz="2400" dirty="0"/>
              <a:t>	6.653.000 empregados </a:t>
            </a:r>
            <a:r>
              <a:rPr lang="pt-BR" sz="2400" dirty="0" smtClean="0"/>
              <a:t>domésticos</a:t>
            </a:r>
          </a:p>
          <a:p>
            <a:pPr marL="0" indent="0">
              <a:buNone/>
            </a:pPr>
            <a:r>
              <a:rPr lang="pt-BR" sz="2400" dirty="0" smtClean="0"/>
              <a:t>	</a:t>
            </a:r>
            <a:r>
              <a:rPr lang="pt-BR" sz="2400" dirty="0"/>
              <a:t>	</a:t>
            </a:r>
            <a:r>
              <a:rPr lang="pt-BR" sz="2400" dirty="0" smtClean="0"/>
              <a:t>6.160.000 </a:t>
            </a:r>
            <a:r>
              <a:rPr lang="pt-BR" sz="2400" dirty="0"/>
              <a:t>mulheres </a:t>
            </a: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smtClean="0"/>
              <a:t>	492.000 homens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	2.039.000 Empregados com Carteira Assinada em 2011</a:t>
            </a:r>
            <a:endParaRPr lang="pt-BR" sz="2400" dirty="0"/>
          </a:p>
          <a:p>
            <a:pPr marL="0" indent="0" algn="r">
              <a:buNone/>
            </a:pPr>
            <a:endParaRPr lang="pt-BR" sz="1200" dirty="0" smtClean="0"/>
          </a:p>
          <a:p>
            <a:pPr marL="0" indent="0" algn="r">
              <a:buNone/>
            </a:pPr>
            <a:endParaRPr lang="pt-BR" sz="1200" dirty="0"/>
          </a:p>
          <a:p>
            <a:pPr marL="0" indent="0" algn="r">
              <a:buNone/>
            </a:pPr>
            <a:endParaRPr lang="pt-BR" sz="1200" dirty="0" smtClean="0"/>
          </a:p>
          <a:p>
            <a:pPr marL="0" indent="0" algn="r">
              <a:buNone/>
            </a:pPr>
            <a:r>
              <a:rPr lang="pt-BR" sz="1200" dirty="0" smtClean="0"/>
              <a:t>PNAD </a:t>
            </a:r>
            <a:r>
              <a:rPr lang="pt-BR" sz="1200" dirty="0"/>
              <a:t>(Pesquisa Nacional de Amostra por Domicilio) 2011 do IBGE</a:t>
            </a:r>
            <a:endParaRPr lang="pt-BR" sz="12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	</a:t>
            </a: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	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lvl="2"/>
            <a:endParaRPr lang="pt-BR" sz="7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641839" y="59787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>
          <a:xfrm>
            <a:off x="-702378" y="511333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NOTA-SE QUE O MERCADO É COMPOSTO...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4" y="1594126"/>
            <a:ext cx="5539336" cy="4195481"/>
          </a:xfrm>
        </p:spPr>
        <p:txBody>
          <a:bodyPr>
            <a:noAutofit/>
          </a:bodyPr>
          <a:lstStyle/>
          <a:p>
            <a:pPr lvl="0"/>
            <a:r>
              <a:rPr lang="pt-BR" sz="1600" dirty="0"/>
              <a:t>É composta quase exclusivamente por mulheres</a:t>
            </a:r>
            <a:r>
              <a:rPr lang="pt-BR" sz="1600" dirty="0" smtClean="0"/>
              <a:t>;</a:t>
            </a:r>
          </a:p>
          <a:p>
            <a:pPr lvl="0"/>
            <a:endParaRPr lang="pt-BR" sz="1600" dirty="0"/>
          </a:p>
          <a:p>
            <a:pPr lvl="0"/>
            <a:r>
              <a:rPr lang="pt-BR" sz="1600" dirty="0"/>
              <a:t>No contingente geral, a maioria é formada por negros</a:t>
            </a:r>
            <a:r>
              <a:rPr lang="pt-BR" sz="1600" dirty="0" smtClean="0"/>
              <a:t>;</a:t>
            </a:r>
          </a:p>
          <a:p>
            <a:pPr lvl="0"/>
            <a:endParaRPr lang="pt-BR" sz="1600" dirty="0"/>
          </a:p>
          <a:p>
            <a:pPr lvl="0"/>
            <a:r>
              <a:rPr lang="pt-BR" sz="1600" dirty="0"/>
              <a:t>Os trabalhadores possuem pouco ou nenhum nível de instrução</a:t>
            </a:r>
            <a:r>
              <a:rPr lang="pt-BR" sz="1600" dirty="0" smtClean="0"/>
              <a:t>;</a:t>
            </a:r>
          </a:p>
          <a:p>
            <a:pPr lvl="0"/>
            <a:endParaRPr lang="pt-BR" sz="1600" dirty="0"/>
          </a:p>
          <a:p>
            <a:pPr lvl="0"/>
            <a:r>
              <a:rPr lang="pt-BR" sz="1600" dirty="0"/>
              <a:t>Apenas cerca de um terço trabalha com carteira assinada;	</a:t>
            </a:r>
            <a:endParaRPr lang="pt-BR" sz="1600" dirty="0" smtClean="0"/>
          </a:p>
          <a:p>
            <a:pPr lvl="0"/>
            <a:endParaRPr lang="pt-BR" sz="1600" dirty="0"/>
          </a:p>
          <a:p>
            <a:pPr lvl="0"/>
            <a:r>
              <a:rPr lang="pt-BR" sz="1600" dirty="0"/>
              <a:t>É, na média, a categoria com a mais baixa remuneração, não obstante as longas jornadas de trabalho.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1600" dirty="0"/>
              <a:t>	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700" dirty="0" smtClean="0"/>
              <a:t>	</a:t>
            </a:r>
          </a:p>
          <a:p>
            <a:pPr marL="0" indent="0">
              <a:buNone/>
            </a:pPr>
            <a:r>
              <a:rPr lang="pt-BR" sz="700" dirty="0" smtClean="0"/>
              <a:t>	</a:t>
            </a:r>
          </a:p>
          <a:p>
            <a:pPr lvl="2"/>
            <a:endParaRPr lang="pt-BR" sz="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9" y="2333239"/>
            <a:ext cx="2378359" cy="28936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A PEC das </a:t>
            </a:r>
            <a:r>
              <a:rPr lang="pt-BR" sz="2400" dirty="0" smtClean="0"/>
              <a:t>Domésticas</a:t>
            </a:r>
          </a:p>
          <a:p>
            <a:pPr marL="0" indent="0">
              <a:buNone/>
            </a:pPr>
            <a:r>
              <a:rPr lang="pt-BR" sz="2400" dirty="0" smtClean="0"/>
              <a:t>VEIO EM DEFESA</a:t>
            </a:r>
          </a:p>
          <a:p>
            <a:pPr marL="0" indent="0">
              <a:buNone/>
            </a:pPr>
            <a:r>
              <a:rPr lang="pt-BR" sz="2400" dirty="0" smtClean="0"/>
              <a:t>DAS DOMÉSTICAS</a:t>
            </a:r>
            <a:endParaRPr lang="pt-BR" sz="2400" dirty="0" smtClean="0"/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lvl="2"/>
            <a:endParaRPr lang="pt-BR" sz="700" dirty="0"/>
          </a:p>
        </p:txBody>
      </p:sp>
      <p:pic>
        <p:nvPicPr>
          <p:cNvPr id="4" name="Y938LAWyu64&amp;feature=youtube_gdata_player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559629" y="1594126"/>
            <a:ext cx="4816928" cy="4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8352" y="2750441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 O EMPREGADOR COMO FICA?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0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8013" y="2926287"/>
            <a:ext cx="7595548" cy="164571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QUAL A OPINIÃO DOS ENVOLVIDOS?</a:t>
            </a:r>
            <a:br>
              <a:rPr lang="pt-BR" dirty="0" smtClean="0"/>
            </a:br>
            <a:r>
              <a:rPr lang="pt-BR" dirty="0" smtClean="0"/>
              <a:t>VÍDEOS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6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</TotalTime>
  <Words>189</Words>
  <Application>Microsoft Office PowerPoint</Application>
  <PresentationFormat>Apresentação na tela (4:3)</PresentationFormat>
  <Paragraphs>147</Paragraphs>
  <Slides>20</Slides>
  <Notes>14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Tema do Office</vt:lpstr>
      <vt:lpstr>Patroas</vt:lpstr>
      <vt:lpstr>Mercado</vt:lpstr>
      <vt:lpstr>Mercado</vt:lpstr>
      <vt:lpstr>Mercado</vt:lpstr>
      <vt:lpstr>DEFINIR DADOS RELEVANTES</vt:lpstr>
      <vt:lpstr>NOTA-SE QUE O MERCADO É COMPOSTO...</vt:lpstr>
      <vt:lpstr>Mercado</vt:lpstr>
      <vt:lpstr>E O EMPREGADOR COMO FICA?</vt:lpstr>
      <vt:lpstr>QUAL A OPINIÃO DOS ENVOLVIDOS? VÍDEOS</vt:lpstr>
      <vt:lpstr>PATROA VS. DOMÉSTICA  </vt:lpstr>
      <vt:lpstr>SURGEM AQUELES QUE RESOLVEM AMPARAR OS EMPREGADORES</vt:lpstr>
      <vt:lpstr>UM OCEANO DE POSSIBILIDADES PARA OS EMPREGADORES</vt:lpstr>
      <vt:lpstr>Concorrência</vt:lpstr>
      <vt:lpstr>Concorrência</vt:lpstr>
      <vt:lpstr>Concorrência</vt:lpstr>
      <vt:lpstr>Concorrência</vt:lpstr>
      <vt:lpstr>Concorrência</vt:lpstr>
      <vt:lpstr>Concorrência</vt:lpstr>
      <vt:lpstr>Concorrência</vt:lpstr>
      <vt:lpstr>FALTA UM CONCORRENTE NO LAR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Patroas</dc:title>
  <dc:creator>Cristiano Acosta</dc:creator>
  <cp:lastModifiedBy>Diego</cp:lastModifiedBy>
  <cp:revision>32</cp:revision>
  <cp:lastPrinted>2012-08-15T21:38:02Z</cp:lastPrinted>
  <dcterms:created xsi:type="dcterms:W3CDTF">2013-05-06T22:21:53Z</dcterms:created>
  <dcterms:modified xsi:type="dcterms:W3CDTF">2013-05-09T01:45:59Z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TC034172229991</vt:lpwstr>
  </property>
</Properties>
</file>